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14" r:id="rId2"/>
    <p:sldId id="305" r:id="rId3"/>
    <p:sldId id="306" r:id="rId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5977" autoAdjust="0"/>
  </p:normalViewPr>
  <p:slideViewPr>
    <p:cSldViewPr snapToGrid="0">
      <p:cViewPr varScale="1">
        <p:scale>
          <a:sx n="91" d="100"/>
          <a:sy n="91" d="100"/>
        </p:scale>
        <p:origin x="96" y="8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4AC4B-86E5-4751-9A2F-A4933EA10C6C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142CA-150E-4AFB-93B1-036E99D785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05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142CA-150E-4AFB-93B1-036E99D785F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457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142CA-150E-4AFB-93B1-036E99D785F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45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063E-2884-4B12-8CD0-84759740A527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753A-27C1-457B-A6D5-102FC461E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432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063E-2884-4B12-8CD0-84759740A527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753A-27C1-457B-A6D5-102FC461E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79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063E-2884-4B12-8CD0-84759740A527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753A-27C1-457B-A6D5-102FC461E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907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73B7-2E88-664C-9F66-371D20D4EA48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43" y="86913"/>
            <a:ext cx="1032101" cy="847668"/>
          </a:xfrm>
          <a:prstGeom prst="rect">
            <a:avLst/>
          </a:prstGeom>
        </p:spPr>
      </p:pic>
      <p:grpSp>
        <p:nvGrpSpPr>
          <p:cNvPr id="2" name="Группа 7"/>
          <p:cNvGrpSpPr/>
          <p:nvPr userDrawn="1"/>
        </p:nvGrpSpPr>
        <p:grpSpPr>
          <a:xfrm>
            <a:off x="3962408" y="304666"/>
            <a:ext cx="7968343" cy="509372"/>
            <a:chOff x="2971805" y="81643"/>
            <a:chExt cx="5976257" cy="509372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2971805" y="185049"/>
              <a:ext cx="5976257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4887691" y="261243"/>
              <a:ext cx="4060371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8795657" y="81644"/>
              <a:ext cx="0" cy="50937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8730339" y="81643"/>
              <a:ext cx="0" cy="42016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75098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063E-2884-4B12-8CD0-84759740A527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753A-27C1-457B-A6D5-102FC461E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695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063E-2884-4B12-8CD0-84759740A527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753A-27C1-457B-A6D5-102FC461E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190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063E-2884-4B12-8CD0-84759740A527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753A-27C1-457B-A6D5-102FC461E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42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063E-2884-4B12-8CD0-84759740A527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753A-27C1-457B-A6D5-102FC461E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73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063E-2884-4B12-8CD0-84759740A527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753A-27C1-457B-A6D5-102FC461E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83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063E-2884-4B12-8CD0-84759740A527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753A-27C1-457B-A6D5-102FC461E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807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063E-2884-4B12-8CD0-84759740A527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753A-27C1-457B-A6D5-102FC461E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322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063E-2884-4B12-8CD0-84759740A527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B753A-27C1-457B-A6D5-102FC461E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6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5063E-2884-4B12-8CD0-84759740A527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B753A-27C1-457B-A6D5-102FC461E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038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9625" y="243205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Компенсация родительской платы в 2021 году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2067" y="198219"/>
            <a:ext cx="109284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Компенсация родительской платы. Изменения на 2021 год.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ПП МО № 378/17 (от 13.10.2020 №747/33)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500386"/>
              </p:ext>
            </p:extLst>
          </p:nvPr>
        </p:nvGraphicFramePr>
        <p:xfrm>
          <a:off x="499533" y="1139438"/>
          <a:ext cx="11397192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5967"/>
                <a:gridCol w="5991225"/>
              </a:tblGrid>
              <a:tr h="45673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Было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Стало 2021 год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173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- 20%, 50%,70%  от 2 162 рубля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000" b="0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может превышать факт. размер род. Платы</a:t>
                      </a:r>
                      <a:endParaRPr lang="en-US" sz="2000" b="0" u="none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000" b="1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зависит от факт. дней посещения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- 20%, 50%,70%  от 2 162 рубля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000" b="0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может превышать факт. размер род. платы</a:t>
                      </a:r>
                      <a:endParaRPr lang="en-US" sz="2000" b="0" u="none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0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зависит от факт. дней посещения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525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</a:t>
                      </a:r>
                      <a:endParaRPr lang="ru-RU" sz="20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Предусмотрена формула расчёта компенсации: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u="sng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u="sng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</a:t>
                      </a:r>
                      <a:r>
                        <a:rPr lang="ru-RU" sz="1600" i="1" kern="1200" baseline="-250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sr</a:t>
                      </a: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средний размер РП – 2 162 руб.;</a:t>
                      </a:r>
                    </a:p>
                    <a:p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 – коэффициент  компенсации (0,2; 0,5;</a:t>
                      </a:r>
                      <a:r>
                        <a:rPr lang="ru-RU" sz="16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0,7)</a:t>
                      </a:r>
                      <a:endParaRPr lang="ru-RU" sz="1600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 – факт. количество дней посещения ребенком детского сада;</a:t>
                      </a:r>
                    </a:p>
                    <a:p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21 – </a:t>
                      </a:r>
                      <a:r>
                        <a:rPr lang="ru-RU" sz="16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среднемес</a:t>
                      </a: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кол-во рабочих дней детского сада.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00321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Пример расчета в 2020 и 2021: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2000" i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2-й ребенок в семье, посещал 10 дней,  плата 1 670 руб. (167 руб. * 10 дней)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0321">
                <a:tc>
                  <a:txBody>
                    <a:bodyPr/>
                    <a:lstStyle/>
                    <a:p>
                      <a:pPr algn="just"/>
                      <a:r>
                        <a:rPr lang="ru-RU" sz="2000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Компенсация = 1 081 руб.</a:t>
                      </a:r>
                    </a:p>
                    <a:p>
                      <a:pPr algn="just"/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(0,5 * 2162 руб.)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Компенсация</a:t>
                      </a:r>
                      <a:r>
                        <a:rPr lang="ru-RU" sz="2000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= 514,76 руб.</a:t>
                      </a:r>
                      <a:endParaRPr lang="ru-RU" sz="2000" u="sng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(2162 руб.*0,5*10 дней)/21 день = 514,76 руб.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3462" y="3060473"/>
            <a:ext cx="1879072" cy="4604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7509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1933" y="130485"/>
            <a:ext cx="11148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Закон МО №147/2013-ОЗ 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(методика расчёта субвенции)</a:t>
            </a:r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468110"/>
              </p:ext>
            </p:extLst>
          </p:nvPr>
        </p:nvGraphicFramePr>
        <p:xfrm>
          <a:off x="152399" y="702735"/>
          <a:ext cx="11896726" cy="552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6014"/>
                <a:gridCol w="1633687"/>
                <a:gridCol w="667702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2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2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2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7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 месяцев (дней) посещения</a:t>
                      </a:r>
                      <a:endParaRPr lang="ru-RU" sz="17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5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7,5 месяцев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5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175 дней </a:t>
                      </a:r>
                      <a:r>
                        <a:rPr lang="ru-RU" sz="1750" i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(8,35 мес. * 21 день)</a:t>
                      </a:r>
                      <a:endParaRPr lang="ru-RU" sz="175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27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Средний размер родительской платы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50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месяц </a:t>
                      </a:r>
                    </a:p>
                    <a:p>
                      <a:pPr algn="ctr"/>
                      <a:r>
                        <a:rPr lang="ru-RU" sz="175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равный 2162 руб. (</a:t>
                      </a:r>
                      <a:r>
                        <a:rPr lang="ru-RU" sz="175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ПП МО № 378/17) </a:t>
                      </a:r>
                      <a:endParaRPr lang="ru-RU" sz="1750" b="0" i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50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день равный 103 руб.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50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Предусмотрена формула расчёта ср. размера РП в день: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50" u="sng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50" u="sng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75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</a:t>
                      </a:r>
                      <a:r>
                        <a:rPr lang="ru-RU" sz="1750" i="1" kern="1200" baseline="-250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</a:t>
                      </a:r>
                      <a:r>
                        <a:rPr lang="ru-RU" sz="175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средний размер РП – 2 162 руб. в месяц;</a:t>
                      </a:r>
                    </a:p>
                    <a:p>
                      <a:r>
                        <a:rPr lang="ru-RU" sz="175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 – </a:t>
                      </a:r>
                      <a:r>
                        <a:rPr lang="ru-RU" sz="175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среднемес</a:t>
                      </a:r>
                      <a:r>
                        <a:rPr lang="ru-RU" sz="175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кол-во рабочих дней детского сада. </a:t>
                      </a:r>
                      <a:endParaRPr lang="ru-RU" sz="1750" u="sng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17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5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Коэффициент ожидаемого снижения посещаемости с учётом эпидемиологической обстановки</a:t>
                      </a:r>
                      <a:endParaRPr lang="ru-RU" sz="17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5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</a:t>
                      </a:r>
                      <a:endParaRPr lang="ru-RU" sz="1750" i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5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13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Контингент воспитанников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5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Дети до 18 лет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5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Дети от 18 лет до 23 лет, обучающиеся в образовательных организациях по очной форме обучения</a:t>
                      </a:r>
                      <a:endParaRPr lang="ru-RU" sz="1750" u="sng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13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Методика расчёта прогнозируемой среднегодовой численности </a:t>
                      </a:r>
                      <a:endParaRPr lang="ru-RU" sz="17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5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</a:t>
                      </a:r>
                      <a:endParaRPr lang="ru-RU" sz="1750" i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50" b="0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установлена обязанность ОМСУ утверждать НПА прогноз. численность и направлять в Министерство до 20 мая тек. фин. </a:t>
                      </a:r>
                      <a:r>
                        <a:rPr lang="ru-RU" sz="175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17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Уточнение средств субвенции</a:t>
                      </a:r>
                      <a:endParaRPr lang="ru-RU" sz="17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5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</a:t>
                      </a:r>
                      <a:endParaRPr lang="ru-RU" sz="1750" i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50" b="0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случае </a:t>
                      </a:r>
                      <a:r>
                        <a:rPr lang="ru-RU" sz="1750" b="0" u="none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изм</a:t>
                      </a:r>
                      <a:r>
                        <a:rPr lang="ru-RU" sz="1750" b="0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прогноз. численности детей, а также исходя из потребности в средствах до конца фин. года на основании данных ОМСУ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8257" y="2132014"/>
            <a:ext cx="1790923" cy="61118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220406" y="6320909"/>
            <a:ext cx="81129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Направлено информационное письмо Исх-22451/16-18т от 03.12.2020</a:t>
            </a:r>
          </a:p>
        </p:txBody>
      </p:sp>
    </p:spTree>
    <p:extLst>
      <p:ext uri="{BB962C8B-B14F-4D97-AF65-F5344CB8AC3E}">
        <p14:creationId xmlns:p14="http://schemas.microsoft.com/office/powerpoint/2010/main" val="227509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3197</TotalTime>
  <Words>381</Words>
  <Application>Microsoft Office PowerPoint</Application>
  <PresentationFormat>Широкоэкранный</PresentationFormat>
  <Paragraphs>56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Компенсация родительской платы в 2021 году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KuznetsovVAn</dc:creator>
  <cp:lastModifiedBy>Битерякова</cp:lastModifiedBy>
  <cp:revision>298</cp:revision>
  <cp:lastPrinted>2020-12-01T12:57:18Z</cp:lastPrinted>
  <dcterms:created xsi:type="dcterms:W3CDTF">2019-07-12T15:54:29Z</dcterms:created>
  <dcterms:modified xsi:type="dcterms:W3CDTF">2020-12-04T06:47:41Z</dcterms:modified>
</cp:coreProperties>
</file>